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70" r:id="rId15"/>
    <p:sldId id="268" r:id="rId16"/>
    <p:sldId id="272" r:id="rId17"/>
    <p:sldId id="273" r:id="rId18"/>
    <p:sldId id="274" r:id="rId19"/>
    <p:sldId id="26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2/23/2018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2/23/2018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2/23/2018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2/23/2018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2/23/2018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2/23/2018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2/23/2018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2/23/2018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2/23/2018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2/23/2018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2/23/2018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2/23/2018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2/23/2018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2/23/2018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cccmis.com/" TargetMode="Externa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globenewswire.com/Tracker?data=ufRLCZL3CjJat82VyOh6gz-Uu3pvknpgnyZvdUTBQyTxAx2rlhCLEzU5orb7gee-f453gSeET8gNvFMuzD_HJjOQtNJBa8LgvT-R2VfH4cw=" TargetMode="Externa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hyperlink" Target="https://www.globenewswire.com/Tracker?data=ufRLCZL3CjJat82VyOh6gxNolSutYobfjL67LZyeZd1TRIolAry29MrjNDJHR_BIfsAMSs0FhwiYanZ9200h0fnv4AFbzK0w7hiYccI546I="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globenewswire.com/Tracker?data=ufRLCZL3CjJat82VyOh6gz-Uu3pvknpgnyZvdUTBQyTxAx2rlhCLEzU5orb7gee-f453gSeET8gNvFMuzD_HJjOQtNJBa8LgvT-R2VfH4cw="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3026B-67C2-48C7-A98E-B372EB48FD61}"/>
              </a:ext>
            </a:extLst>
          </p:cNvPr>
          <p:cNvSpPr>
            <a:spLocks noGrp="1"/>
          </p:cNvSpPr>
          <p:nvPr>
            <p:ph type="ctrTitle"/>
          </p:nvPr>
        </p:nvSpPr>
        <p:spPr>
          <a:xfrm>
            <a:off x="1304245" y="192947"/>
            <a:ext cx="8825658" cy="2323750"/>
          </a:xfrm>
        </p:spPr>
        <p:txBody>
          <a:bodyPr/>
          <a:lstStyle/>
          <a:p>
            <a:pPr algn="ctr"/>
            <a:r>
              <a:rPr lang="en-US" sz="3200" b="1" dirty="0"/>
              <a:t>California Cannabis Coalition </a:t>
            </a:r>
            <a:br>
              <a:rPr lang="en-US" sz="3200" b="1" dirty="0"/>
            </a:br>
            <a:r>
              <a:rPr lang="en-US" sz="3200" i="1" dirty="0"/>
              <a:t>for</a:t>
            </a:r>
            <a:r>
              <a:rPr lang="en-US" sz="3200" b="1" dirty="0"/>
              <a:t> Model Industry Standards</a:t>
            </a:r>
            <a:r>
              <a:rPr lang="en-US" sz="1200" dirty="0"/>
              <a:t>™</a:t>
            </a:r>
          </a:p>
        </p:txBody>
      </p:sp>
      <p:sp>
        <p:nvSpPr>
          <p:cNvPr id="3" name="Subtitle 2">
            <a:extLst>
              <a:ext uri="{FF2B5EF4-FFF2-40B4-BE49-F238E27FC236}">
                <a16:creationId xmlns:a16="http://schemas.microsoft.com/office/drawing/2014/main" id="{70C545C1-0A2B-40EC-A1A2-8CB81E0A0605}"/>
              </a:ext>
            </a:extLst>
          </p:cNvPr>
          <p:cNvSpPr>
            <a:spLocks noGrp="1"/>
          </p:cNvSpPr>
          <p:nvPr>
            <p:ph type="subTitle" idx="1"/>
          </p:nvPr>
        </p:nvSpPr>
        <p:spPr>
          <a:xfrm>
            <a:off x="1379745" y="2516697"/>
            <a:ext cx="8825658" cy="594249"/>
          </a:xfrm>
        </p:spPr>
        <p:txBody>
          <a:bodyPr>
            <a:noAutofit/>
          </a:bodyPr>
          <a:lstStyle/>
          <a:p>
            <a:pPr algn="ctr"/>
            <a:r>
              <a:rPr lang="en-US" sz="1600" dirty="0"/>
              <a:t>Clearinghouse for California Cannabis Model Industry Standards, </a:t>
            </a:r>
            <a:br>
              <a:rPr lang="en-US" sz="1600" dirty="0"/>
            </a:br>
            <a:r>
              <a:rPr lang="en-US" sz="1600" dirty="0"/>
              <a:t>Best Practices, Safe Harbors &amp; Solutions</a:t>
            </a:r>
          </a:p>
          <a:p>
            <a:pPr algn="ctr"/>
            <a:br>
              <a:rPr lang="en-US" sz="1600" dirty="0"/>
            </a:br>
            <a:r>
              <a:rPr lang="en-US" sz="1600" dirty="0"/>
              <a:t>CCCMIS </a:t>
            </a:r>
            <a:r>
              <a:rPr lang="en-US" sz="1600" dirty="0" err="1"/>
              <a:t>RydstromLaw</a:t>
            </a:r>
            <a:r>
              <a:rPr lang="en-US" sz="1600" dirty="0"/>
              <a:t> </a:t>
            </a:r>
            <a:br>
              <a:rPr lang="en-US" sz="1600" dirty="0"/>
            </a:br>
            <a:r>
              <a:rPr lang="en-US" sz="1600" dirty="0"/>
              <a:t>Founding Sponsor of the California Growers Association</a:t>
            </a:r>
          </a:p>
          <a:p>
            <a:pPr algn="ctr"/>
            <a:endParaRPr lang="en-US" sz="1600" dirty="0"/>
          </a:p>
          <a:p>
            <a:pPr algn="ctr"/>
            <a:endParaRPr lang="en-US" sz="1600" dirty="0"/>
          </a:p>
          <a:p>
            <a:pPr algn="ctr"/>
            <a:endParaRPr lang="en-US" sz="1600" dirty="0"/>
          </a:p>
          <a:p>
            <a:pPr algn="ctr"/>
            <a:br>
              <a:rPr lang="en-US" sz="1600" dirty="0"/>
            </a:br>
            <a:r>
              <a:rPr lang="en-US" sz="1600" dirty="0"/>
              <a:t>Presented by Richard Rydstrom, Esq., Chair CCCMIS</a:t>
            </a:r>
            <a:br>
              <a:rPr lang="en-US" sz="1600" dirty="0"/>
            </a:br>
            <a:r>
              <a:rPr lang="en-US" sz="2800" dirty="0">
                <a:hlinkClick r:id="rId2"/>
              </a:rPr>
              <a:t>www.CCCMIS.Com</a:t>
            </a:r>
            <a:r>
              <a:rPr lang="en-US" sz="2800" dirty="0"/>
              <a:t> </a:t>
            </a:r>
          </a:p>
          <a:p>
            <a:pPr algn="ctr"/>
            <a:r>
              <a:rPr lang="en-US" sz="2800" dirty="0"/>
              <a:t>1-877-946-4968</a:t>
            </a:r>
            <a:br>
              <a:rPr lang="en-US" sz="2800" dirty="0"/>
            </a:br>
            <a:r>
              <a:rPr lang="en-US" sz="1200" dirty="0"/>
              <a:t>Copyright TRADEMARKS © 2018 Richard Rydstrom</a:t>
            </a:r>
            <a:endParaRPr lang="en-US" sz="2800" dirty="0"/>
          </a:p>
        </p:txBody>
      </p:sp>
      <p:pic>
        <p:nvPicPr>
          <p:cNvPr id="5" name="Picture 4">
            <a:extLst>
              <a:ext uri="{FF2B5EF4-FFF2-40B4-BE49-F238E27FC236}">
                <a16:creationId xmlns:a16="http://schemas.microsoft.com/office/drawing/2014/main" id="{AECFFBB6-1745-4FB0-93CF-89A283793D3D}"/>
              </a:ext>
            </a:extLst>
          </p:cNvPr>
          <p:cNvPicPr>
            <a:picLocks noChangeAspect="1"/>
          </p:cNvPicPr>
          <p:nvPr/>
        </p:nvPicPr>
        <p:blipFill>
          <a:blip r:embed="rId3"/>
          <a:stretch>
            <a:fillRect/>
          </a:stretch>
        </p:blipFill>
        <p:spPr>
          <a:xfrm>
            <a:off x="4451422" y="310393"/>
            <a:ext cx="2581635" cy="1124107"/>
          </a:xfrm>
          <a:prstGeom prst="rect">
            <a:avLst/>
          </a:prstGeom>
        </p:spPr>
      </p:pic>
      <p:pic>
        <p:nvPicPr>
          <p:cNvPr id="7" name="Picture 6">
            <a:extLst>
              <a:ext uri="{FF2B5EF4-FFF2-40B4-BE49-F238E27FC236}">
                <a16:creationId xmlns:a16="http://schemas.microsoft.com/office/drawing/2014/main" id="{5BB70448-3408-4FE7-BEF1-95C8B519D8BE}"/>
              </a:ext>
            </a:extLst>
          </p:cNvPr>
          <p:cNvPicPr>
            <a:picLocks noChangeAspect="1"/>
          </p:cNvPicPr>
          <p:nvPr/>
        </p:nvPicPr>
        <p:blipFill>
          <a:blip r:embed="rId4"/>
          <a:stretch>
            <a:fillRect/>
          </a:stretch>
        </p:blipFill>
        <p:spPr>
          <a:xfrm>
            <a:off x="5233774" y="4006261"/>
            <a:ext cx="1117600" cy="1016000"/>
          </a:xfrm>
          <a:prstGeom prst="rect">
            <a:avLst/>
          </a:prstGeom>
        </p:spPr>
      </p:pic>
    </p:spTree>
    <p:extLst>
      <p:ext uri="{BB962C8B-B14F-4D97-AF65-F5344CB8AC3E}">
        <p14:creationId xmlns:p14="http://schemas.microsoft.com/office/powerpoint/2010/main" val="3855573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813731" y="1933662"/>
            <a:ext cx="10628853" cy="4524315"/>
          </a:xfrm>
          <a:prstGeom prst="rect">
            <a:avLst/>
          </a:prstGeom>
          <a:noFill/>
        </p:spPr>
        <p:txBody>
          <a:bodyPr wrap="square" rtlCol="0">
            <a:spAutoFit/>
          </a:bodyPr>
          <a:lstStyle/>
          <a:p>
            <a:r>
              <a:rPr lang="en-US" dirty="0"/>
              <a:t>Cannabis Industry Markets re RETAIL SALES EXCISE TAX REVENUE PROJECTIONS:</a:t>
            </a:r>
          </a:p>
          <a:p>
            <a:endParaRPr lang="en-US" dirty="0"/>
          </a:p>
          <a:p>
            <a:r>
              <a:rPr lang="en-US" u="sng" dirty="0"/>
              <a:t>National Retail Sales Tax Revenues</a:t>
            </a:r>
            <a:r>
              <a:rPr lang="en-US" dirty="0"/>
              <a:t>: </a:t>
            </a:r>
          </a:p>
          <a:p>
            <a:endParaRPr lang="en-US" dirty="0"/>
          </a:p>
          <a:p>
            <a:r>
              <a:rPr lang="en-US" dirty="0"/>
              <a:t>1. In 2017: $745 million retail tax revenue (with $609 million from cannabis specific taxes/excise plus $136 million from state sales taxes from retail sales)</a:t>
            </a:r>
          </a:p>
          <a:p>
            <a:r>
              <a:rPr lang="en-US" dirty="0"/>
              <a:t>2. </a:t>
            </a:r>
            <a:r>
              <a:rPr lang="en-US" b="1" dirty="0"/>
              <a:t>By 2020: $2.3 billion retail tax revenue </a:t>
            </a:r>
            <a:r>
              <a:rPr lang="en-US" dirty="0"/>
              <a:t>(with $1.8 billion from cannabis specific taxes/excise) The taxes will be significantly higher as stated numbers do not include county or local taxes.</a:t>
            </a:r>
          </a:p>
          <a:p>
            <a:endParaRPr lang="en-US" dirty="0"/>
          </a:p>
          <a:p>
            <a:r>
              <a:rPr lang="en-US" u="sng" dirty="0"/>
              <a:t>The Colorado Retail Sales/Excise Tax Example</a:t>
            </a:r>
            <a:r>
              <a:rPr lang="en-US" dirty="0"/>
              <a:t>:  Colorado used its cannabis tax collections to fund Substance Abuse Prevention ($7.22m); Jail/Health Services ($5.10m); School Bullying/Ed ($2.90m); Drop-out Program ($2.90m); Local grants ($2.26m); Youth Monitoring ($2.2m); Cannabis Research at CSU-Pueblo ($0.9m)</a:t>
            </a:r>
          </a:p>
          <a:p>
            <a:endParaRPr lang="en-US" dirty="0"/>
          </a:p>
          <a:p>
            <a:endParaRPr lang="en-US" dirty="0"/>
          </a:p>
          <a:p>
            <a:r>
              <a:rPr lang="en-US" dirty="0"/>
              <a:t>New Frontier Data Research, 2017 Legal Marijuana Outlook Executive Summary Report, </a:t>
            </a:r>
          </a:p>
        </p:txBody>
      </p:sp>
    </p:spTree>
    <p:extLst>
      <p:ext uri="{BB962C8B-B14F-4D97-AF65-F5344CB8AC3E}">
        <p14:creationId xmlns:p14="http://schemas.microsoft.com/office/powerpoint/2010/main" val="3417776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687897" y="1916884"/>
            <a:ext cx="10737909" cy="4247317"/>
          </a:xfrm>
          <a:prstGeom prst="rect">
            <a:avLst/>
          </a:prstGeom>
          <a:noFill/>
        </p:spPr>
        <p:txBody>
          <a:bodyPr wrap="square" rtlCol="0">
            <a:spAutoFit/>
          </a:bodyPr>
          <a:lstStyle/>
          <a:p>
            <a:r>
              <a:rPr lang="en-US" dirty="0"/>
              <a:t>Cannabis Industry Markets re OPIOID &amp; PAIN MEDICATION EPIDEMIC:</a:t>
            </a:r>
          </a:p>
          <a:p>
            <a:endParaRPr lang="en-US" dirty="0"/>
          </a:p>
          <a:p>
            <a:r>
              <a:rPr lang="en-US" dirty="0"/>
              <a:t>Prescribed Opioid relievers have increase 3-fold from 76m (1991) to 207m in 2013 accounting for nearly 100% of hydrocodone (Vicodin) and 81% or oxycodone (Percocet) sales worldwide.</a:t>
            </a:r>
          </a:p>
          <a:p>
            <a:endParaRPr lang="en-US" dirty="0"/>
          </a:p>
          <a:p>
            <a:r>
              <a:rPr lang="en-US" dirty="0"/>
              <a:t>In 2015, opioids were involved in 33,091 deaths (4-fold increase from 1991) and 63% of all drug related deaths.</a:t>
            </a:r>
          </a:p>
          <a:p>
            <a:endParaRPr lang="en-US" dirty="0"/>
          </a:p>
          <a:p>
            <a:r>
              <a:rPr lang="en-US" dirty="0"/>
              <a:t>In 2018, the National Academies of Sciences, engineering, and Medicine (NAS) reports </a:t>
            </a:r>
            <a:r>
              <a:rPr lang="en-US" b="1" dirty="0"/>
              <a:t>conclusive evidence that cannabis can effectively treat symptoms of chronic pain</a:t>
            </a:r>
            <a:r>
              <a:rPr lang="en-US" dirty="0"/>
              <a:t>. </a:t>
            </a:r>
          </a:p>
          <a:p>
            <a:endParaRPr lang="en-US" dirty="0"/>
          </a:p>
          <a:p>
            <a:r>
              <a:rPr lang="en-US" dirty="0"/>
              <a:t>In 2016, the University of Georgia found a 11% reduction on annual drug prescriptions in legal cannabis states.</a:t>
            </a:r>
          </a:p>
          <a:p>
            <a:endParaRPr lang="en-US" dirty="0"/>
          </a:p>
          <a:p>
            <a:r>
              <a:rPr lang="en-US" dirty="0"/>
              <a:t>New Frontier Data Research, 2017 Legal Marijuana Outlook Executive Summary Report, </a:t>
            </a:r>
          </a:p>
        </p:txBody>
      </p:sp>
    </p:spTree>
    <p:extLst>
      <p:ext uri="{BB962C8B-B14F-4D97-AF65-F5344CB8AC3E}">
        <p14:creationId xmlns:p14="http://schemas.microsoft.com/office/powerpoint/2010/main" val="462708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662731" y="1779687"/>
            <a:ext cx="10763076" cy="5078313"/>
          </a:xfrm>
          <a:prstGeom prst="rect">
            <a:avLst/>
          </a:prstGeom>
          <a:noFill/>
        </p:spPr>
        <p:txBody>
          <a:bodyPr wrap="square" rtlCol="0">
            <a:spAutoFit/>
          </a:bodyPr>
          <a:lstStyle/>
          <a:p>
            <a:r>
              <a:rPr lang="en-US" dirty="0"/>
              <a:t>Cannabis Industry Markets re Federal and State Law Conflicts/Uncertainty: </a:t>
            </a:r>
          </a:p>
          <a:p>
            <a:endParaRPr lang="en-US" dirty="0"/>
          </a:p>
          <a:p>
            <a:r>
              <a:rPr lang="en-US" dirty="0"/>
              <a:t>Feb. 2018: The Cannabis industry is hanging on the thread of operability afforded it by the </a:t>
            </a:r>
            <a:r>
              <a:rPr lang="en-US" b="1" i="1" dirty="0"/>
              <a:t>Rohrabacher’s Medical Cannabis Amendment. </a:t>
            </a:r>
            <a:r>
              <a:rPr lang="en-US" b="1" dirty="0"/>
              <a:t> </a:t>
            </a:r>
            <a:r>
              <a:rPr lang="en-US" dirty="0"/>
              <a:t>Attorney General Sessions has already revoked the Cole Memo which restricted funding for enforcement by the federal government.  </a:t>
            </a:r>
          </a:p>
          <a:p>
            <a:endParaRPr lang="en-US" b="1" dirty="0"/>
          </a:p>
          <a:p>
            <a:r>
              <a:rPr lang="en-US" dirty="0"/>
              <a:t>However, with each temporary budgetary extension the </a:t>
            </a:r>
            <a:r>
              <a:rPr lang="en-US" b="1" i="1" dirty="0"/>
              <a:t>Rohrabacher’s Medical Cannabis Amendment </a:t>
            </a:r>
            <a:r>
              <a:rPr lang="en-US" dirty="0"/>
              <a:t>is extended as a minimum safe harbor.  But it’s now time to expand the </a:t>
            </a:r>
            <a:r>
              <a:rPr lang="en-US" b="1" i="1" dirty="0"/>
              <a:t>Rohrabacher’s Cannabis Amendment </a:t>
            </a:r>
            <a:r>
              <a:rPr lang="en-US" dirty="0"/>
              <a:t>to include adult use, and other safe harbors, and then move to debate the </a:t>
            </a:r>
            <a:r>
              <a:rPr lang="en-US" b="1" i="1" dirty="0"/>
              <a:t>Rohrabacher States’ Rights Bill</a:t>
            </a:r>
            <a:r>
              <a:rPr lang="en-US" dirty="0"/>
              <a:t> so an umbrella safe harbor can be instituted to gain uniform economic and public policy and allow the states to make and implement their own laws – without being deemed - unlawful. In 2018 it’s time to expand the scope and reach. Expansion should include recreational purposes, with safe harbors for banking, lending, investments, accelerators, REITS, use of federal mail, and the narrowing of the unlawful paraphernalia definition. </a:t>
            </a:r>
          </a:p>
          <a:p>
            <a:endParaRPr lang="en-US" dirty="0"/>
          </a:p>
          <a:p>
            <a:r>
              <a:rPr lang="en-US" dirty="0"/>
              <a:t>CCCMIS Chairman Rydstrom is calling on Congress to hold cannabis deconfliction hearings to enhance economic and public policy uniformity, and safe harbor lawfulness.</a:t>
            </a:r>
          </a:p>
        </p:txBody>
      </p:sp>
    </p:spTree>
    <p:extLst>
      <p:ext uri="{BB962C8B-B14F-4D97-AF65-F5344CB8AC3E}">
        <p14:creationId xmlns:p14="http://schemas.microsoft.com/office/powerpoint/2010/main" val="2754575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503339" y="1779687"/>
            <a:ext cx="10922468" cy="5078313"/>
          </a:xfrm>
          <a:prstGeom prst="rect">
            <a:avLst/>
          </a:prstGeom>
          <a:noFill/>
        </p:spPr>
        <p:txBody>
          <a:bodyPr wrap="square" rtlCol="0">
            <a:spAutoFit/>
          </a:bodyPr>
          <a:lstStyle/>
          <a:p>
            <a:r>
              <a:rPr lang="en-US" b="1" u="sng" dirty="0"/>
              <a:t>Federal law says Cannabis is illegal; but some 29 Legal Medical Marijuana States and DC and 9 Adult Use States and DC including California say its Legal!</a:t>
            </a:r>
            <a:endParaRPr lang="en-US" b="1" dirty="0"/>
          </a:p>
          <a:p>
            <a:r>
              <a:rPr lang="en-US" b="1" dirty="0"/>
              <a:t> </a:t>
            </a:r>
          </a:p>
          <a:p>
            <a:r>
              <a:rPr lang="en-US" b="1" u="sng" dirty="0"/>
              <a:t>Feb. 2018: Working Solutions </a:t>
            </a:r>
            <a:r>
              <a:rPr lang="en-US" dirty="0"/>
              <a:t>- You </a:t>
            </a:r>
            <a:r>
              <a:rPr lang="en-US" u="sng" dirty="0"/>
              <a:t>cannot</a:t>
            </a:r>
            <a:r>
              <a:rPr lang="en-US" dirty="0"/>
              <a:t> ignore the federal law. But you can act to secure mitigating factors in your approach and operation of a state lawful cannabis business. First obtain all applicable local, state and federal licenses, and permits and comply with all rules and laws; Second, never hide cannabis from or hinder a federal and or state investigation. </a:t>
            </a:r>
          </a:p>
          <a:p>
            <a:endParaRPr lang="en-US" dirty="0"/>
          </a:p>
          <a:p>
            <a:r>
              <a:rPr lang="en-US" dirty="0"/>
              <a:t>One working solution is the </a:t>
            </a:r>
            <a:r>
              <a:rPr lang="en-US" b="1" dirty="0" err="1"/>
              <a:t>SmartCannabisLease</a:t>
            </a:r>
            <a:r>
              <a:rPr lang="en-US" dirty="0"/>
              <a:t>(</a:t>
            </a:r>
            <a:r>
              <a:rPr lang="en-US" dirty="0">
                <a:hlinkClick r:id="rId3"/>
              </a:rPr>
              <a:t>http://smartcannabislease.com</a:t>
            </a:r>
            <a:r>
              <a:rPr lang="en-US" dirty="0"/>
              <a:t> ) which deconflicts federal and state law presumptive facts. However, it does not and cannot change federal law. But it can define multiple “uses” and ‘lines of business’ as lawful and cannabis, and you can structure your entities and bank accounts accordingly; to mitigate total exposure of your business, real estate, bank accounts and property. </a:t>
            </a:r>
          </a:p>
          <a:p>
            <a:endParaRPr lang="en-US" dirty="0"/>
          </a:p>
          <a:p>
            <a:r>
              <a:rPr lang="en-US" dirty="0"/>
              <a:t>Another working solution is the </a:t>
            </a:r>
            <a:r>
              <a:rPr lang="en-US" b="1" dirty="0" err="1"/>
              <a:t>TaxSmartBuildout</a:t>
            </a:r>
            <a:r>
              <a:rPr lang="en-US" dirty="0"/>
              <a:t> ( </a:t>
            </a:r>
            <a:r>
              <a:rPr lang="en-US" dirty="0">
                <a:hlinkClick r:id="rId4"/>
              </a:rPr>
              <a:t>http://smartbuildout.com</a:t>
            </a:r>
            <a:r>
              <a:rPr lang="en-US" dirty="0"/>
              <a:t> ) which integrates lines of business with IRC 1245/1250 tax smart construction property flowing into beneficial entity structures. You can allocate lease space according to uses and lines of business and achieve greater and simpler tax accounting base.</a:t>
            </a:r>
          </a:p>
        </p:txBody>
      </p:sp>
    </p:spTree>
    <p:extLst>
      <p:ext uri="{BB962C8B-B14F-4D97-AF65-F5344CB8AC3E}">
        <p14:creationId xmlns:p14="http://schemas.microsoft.com/office/powerpoint/2010/main" val="2654065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369117" y="1730691"/>
            <a:ext cx="11400638" cy="5170646"/>
          </a:xfrm>
          <a:prstGeom prst="rect">
            <a:avLst/>
          </a:prstGeom>
          <a:noFill/>
        </p:spPr>
        <p:txBody>
          <a:bodyPr wrap="square" rtlCol="0">
            <a:spAutoFit/>
          </a:bodyPr>
          <a:lstStyle/>
          <a:p>
            <a:r>
              <a:rPr lang="en-US" b="1" u="sng" dirty="0"/>
              <a:t>Federal law says Cannabis is illegal; but some 29 Legal Medical Marijuana States and DC and 9 Adult Use States and DC including California say its Legal!</a:t>
            </a:r>
            <a:endParaRPr lang="en-US" b="1" dirty="0"/>
          </a:p>
          <a:p>
            <a:endParaRPr lang="en-US" dirty="0"/>
          </a:p>
          <a:p>
            <a:r>
              <a:rPr lang="en-US" dirty="0"/>
              <a:t>One working solution is the </a:t>
            </a:r>
            <a:r>
              <a:rPr lang="en-US" b="1" dirty="0" err="1"/>
              <a:t>SmartCannabisLease</a:t>
            </a:r>
            <a:r>
              <a:rPr lang="en-US" dirty="0"/>
              <a:t>(</a:t>
            </a:r>
            <a:r>
              <a:rPr lang="en-US" dirty="0">
                <a:hlinkClick r:id="rId3"/>
              </a:rPr>
              <a:t>http://smartcannabislease.com</a:t>
            </a:r>
            <a:r>
              <a:rPr lang="en-US" dirty="0"/>
              <a:t> ) </a:t>
            </a:r>
          </a:p>
          <a:p>
            <a:r>
              <a:rPr lang="en-US" sz="1600" dirty="0"/>
              <a:t>Conflicts Which Must Be Addressed &amp; Knowingly Waived:  Some of the topics which must be addressed in the Addendum (as well as the body of the agreement) include but are not limited to: Is the tenant seeking licensure for Cultivation, Manufacturing, Distribution, Testing, Dispensary, or Transportation, and any variations including the Microbusiness license. 1. What are the new proper entity structures available for Cannabis tenants; 2. What percentage ownership/control require licensure and Tenant/Landlord approval; </a:t>
            </a:r>
            <a:r>
              <a:rPr lang="en-US" sz="1600" b="1" dirty="0"/>
              <a:t>3. How can we deconflict California and Federal law, if at all; 4. How can we address Nuisance Breach/Defaults; 5. How can we address Illegal Unlawful Breach/Defaults; 6. How can we address Unlawful Use Breach/Defaults</a:t>
            </a:r>
            <a:r>
              <a:rPr lang="en-US" sz="1600" dirty="0"/>
              <a:t>; 7. How can we address compliance with local &amp; California law; </a:t>
            </a:r>
            <a:r>
              <a:rPr lang="en-US" sz="1600" b="1" dirty="0"/>
              <a:t>8. Should we, and to what extent, have a Tenant share in pass-</a:t>
            </a:r>
            <a:r>
              <a:rPr lang="en-US" sz="1600" b="1" dirty="0" err="1"/>
              <a:t>thrus</a:t>
            </a:r>
            <a:r>
              <a:rPr lang="en-US" sz="1600" b="1" dirty="0"/>
              <a:t>/CAM Charges; 9. Should Landlord share in profits of Tenant; 10. How much control may Landlord retain; </a:t>
            </a:r>
            <a:r>
              <a:rPr lang="en-US" sz="1600" dirty="0"/>
              <a:t>11. Should there be more than one licensee per parcel; </a:t>
            </a:r>
            <a:r>
              <a:rPr lang="en-US" sz="1600" b="1" dirty="0"/>
              <a:t>12. How far away must premises be from schools and parks; 13. Must premises be in an Industrial location; 14. Should Landlord retain or be granted access for repairs and inspections; 15. Should Landlord or Tenant agree to Work Lists or Build-outs; 16. Should Work Lists or Build-outs be conditioned on compliance with Use</a:t>
            </a:r>
            <a:r>
              <a:rPr lang="en-US" sz="1600" dirty="0"/>
              <a:t>; 17. Should Tenant and Landlord certify compliance with Local and State Laws (conditional use permits); 18. Should Landlord and Tenant agree to select law and facts including protections in bankruptcy; 19. Are there legal methods to protect wealth and retirement cash flow from the Cannabis industry?</a:t>
            </a:r>
          </a:p>
          <a:p>
            <a:pPr algn="ctr"/>
            <a:r>
              <a:rPr lang="en-US" dirty="0"/>
              <a:t>Copyright Trademarks © 2018 Richard Rydstrom</a:t>
            </a:r>
          </a:p>
        </p:txBody>
      </p:sp>
    </p:spTree>
    <p:extLst>
      <p:ext uri="{BB962C8B-B14F-4D97-AF65-F5344CB8AC3E}">
        <p14:creationId xmlns:p14="http://schemas.microsoft.com/office/powerpoint/2010/main" val="4038210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352337" y="1730691"/>
            <a:ext cx="11224469" cy="5109091"/>
          </a:xfrm>
          <a:prstGeom prst="rect">
            <a:avLst/>
          </a:prstGeom>
          <a:noFill/>
        </p:spPr>
        <p:txBody>
          <a:bodyPr wrap="square" rtlCol="0">
            <a:spAutoFit/>
          </a:bodyPr>
          <a:lstStyle/>
          <a:p>
            <a:r>
              <a:rPr lang="en-US" b="1" u="sng" dirty="0"/>
              <a:t>Federal law says Cannabis is illegal </a:t>
            </a:r>
            <a:r>
              <a:rPr lang="en-US" dirty="0"/>
              <a:t>– TAX ISSUES 1</a:t>
            </a:r>
          </a:p>
          <a:p>
            <a:endParaRPr lang="en-US" dirty="0"/>
          </a:p>
          <a:p>
            <a:r>
              <a:rPr lang="en-US" dirty="0"/>
              <a:t>Cannabis Tax Practices Differ from Common California Business Standards: Generally you cannot deduct expenses from an unlawful activity such as Cannabis (a Federal Schedule I Listed Activity/Substance). However, </a:t>
            </a:r>
            <a:r>
              <a:rPr lang="en-US" b="1" dirty="0"/>
              <a:t>IRC 280E </a:t>
            </a:r>
            <a:r>
              <a:rPr lang="en-US" dirty="0"/>
              <a:t>allows for the deduction of items properly allocated to Cost of Goods Sold (“COGS”). Art Huerta of Mar Vista Tax Services says: general California business tax practice requires reporting all income for all activities whether legal or illegal under IRC 61, with ordinary and necessary expenses offsetting such income under IRC 162.  Some cases have allowed such expenses but usually </a:t>
            </a:r>
            <a:r>
              <a:rPr lang="en-US" b="1" dirty="0"/>
              <a:t>for separated activities </a:t>
            </a:r>
            <a:r>
              <a:rPr lang="en-US" dirty="0"/>
              <a:t>which are not considered illegal, for example caregiving or ancillary products, but not from the sales of cannabis. Impeccable records must be kept and as such you should obtain a </a:t>
            </a:r>
            <a:r>
              <a:rPr lang="en-US" b="1" dirty="0"/>
              <a:t>software package that can tie into and track not only sales, but inventory with labor allocation and track and tracing </a:t>
            </a:r>
            <a:r>
              <a:rPr lang="en-US" dirty="0"/>
              <a:t>and use a professional cannabis tax preparer.  What items can be allocated to 280E are key lawfully maximizing your COGS deductions (i.e. inventory, security, segregation rooms, etc.  </a:t>
            </a:r>
          </a:p>
          <a:p>
            <a:endParaRPr lang="en-US" dirty="0"/>
          </a:p>
          <a:p>
            <a:r>
              <a:rPr lang="en-US" sz="1400" b="1" dirty="0"/>
              <a:t>IRS CIRCULAR 230 DISCLOSURE NOTICE:</a:t>
            </a:r>
            <a:r>
              <a:rPr lang="en-US" sz="1400" dirty="0"/>
              <a:t> To ensure compliance with IRS requirements, we inform you that any U.S. federal tax advice contained in this communication is not intended or written to be used, and cannot be used by any taxpayer, for the purposes of (</a:t>
            </a:r>
            <a:r>
              <a:rPr lang="en-US" sz="1400" dirty="0" err="1"/>
              <a:t>i</a:t>
            </a:r>
            <a:r>
              <a:rPr lang="en-US" sz="1400" dirty="0"/>
              <a:t>) avoiding penalties under the Internal Revenue Code or (ii) promoting, marketing or recommending to another party any transaction or matter addressed herein.</a:t>
            </a:r>
          </a:p>
        </p:txBody>
      </p:sp>
    </p:spTree>
    <p:extLst>
      <p:ext uri="{BB962C8B-B14F-4D97-AF65-F5344CB8AC3E}">
        <p14:creationId xmlns:p14="http://schemas.microsoft.com/office/powerpoint/2010/main" val="1832769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352337" y="1730691"/>
            <a:ext cx="11224469" cy="4739759"/>
          </a:xfrm>
          <a:prstGeom prst="rect">
            <a:avLst/>
          </a:prstGeom>
          <a:noFill/>
        </p:spPr>
        <p:txBody>
          <a:bodyPr wrap="square" rtlCol="0">
            <a:spAutoFit/>
          </a:bodyPr>
          <a:lstStyle/>
          <a:p>
            <a:r>
              <a:rPr lang="en-US" b="1" u="sng" dirty="0"/>
              <a:t>Federal law says Cannabis is illegal </a:t>
            </a:r>
            <a:r>
              <a:rPr lang="en-US" dirty="0"/>
              <a:t>– TAX ISSUES 2</a:t>
            </a:r>
          </a:p>
          <a:p>
            <a:endParaRPr lang="en-US" dirty="0"/>
          </a:p>
          <a:p>
            <a:r>
              <a:rPr lang="en-US" sz="1600" dirty="0"/>
              <a:t>Cannabis Tax: The IRS disallows all trade or business expenses and deductions under IRC 163 except cost of goods sold (COGS) under 280E. For example Rent, advertising, utilities, wages can't be deducted unless related to the cost of making or purchasing an inventory product as COGS.</a:t>
            </a:r>
          </a:p>
          <a:p>
            <a:endParaRPr lang="en-US" sz="1600" dirty="0"/>
          </a:p>
          <a:p>
            <a:r>
              <a:rPr lang="en-US" sz="1600" dirty="0"/>
              <a:t>IRC 471 (CCA 201504011) requires inventory capitalization to determine COGS under Full Absorption (1.471-11).  Expenses considered costs are allocated to COGS as incident and necessary to the manufacturing process, such as repairs, maintenance, utilities, rent, labor, materials, tools, quality control, taxes, depreciation/ amortization, insurance and administrative expenses. (Rev Rule 81-272) (263A uniform capitalization) </a:t>
            </a:r>
          </a:p>
          <a:p>
            <a:endParaRPr lang="en-US" sz="1600" dirty="0"/>
          </a:p>
          <a:p>
            <a:r>
              <a:rPr lang="en-US" sz="1600" dirty="0"/>
              <a:t>Assembly may be considered manufacturing under Notice 88-86 regardless to type of business. Making the raw product salable might include drying, adding humidity, assembly, or brand labeling.  Seek out a Cannabis Tax expert.</a:t>
            </a:r>
          </a:p>
          <a:p>
            <a:endParaRPr lang="en-US" dirty="0"/>
          </a:p>
          <a:p>
            <a:r>
              <a:rPr lang="en-US" sz="1400" b="1" dirty="0"/>
              <a:t>IRS CIRCULAR 230 DISCLOSURE NOTICE:</a:t>
            </a:r>
            <a:r>
              <a:rPr lang="en-US" sz="1400" dirty="0"/>
              <a:t> To ensure compliance with IRS requirements, we inform you that any U.S. federal tax advice contained in this communication is not intended or written to be used, and cannot be used by any taxpayer, for the purposes of (</a:t>
            </a:r>
            <a:r>
              <a:rPr lang="en-US" sz="1400" dirty="0" err="1"/>
              <a:t>i</a:t>
            </a:r>
            <a:r>
              <a:rPr lang="en-US" sz="1400" dirty="0"/>
              <a:t>) avoiding penalties under the Internal Revenue Code or (ii) promoting, marketing or recommending to another party any transaction or matter addressed herein.</a:t>
            </a:r>
          </a:p>
        </p:txBody>
      </p:sp>
    </p:spTree>
    <p:extLst>
      <p:ext uri="{BB962C8B-B14F-4D97-AF65-F5344CB8AC3E}">
        <p14:creationId xmlns:p14="http://schemas.microsoft.com/office/powerpoint/2010/main" val="4127220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352337" y="1806192"/>
            <a:ext cx="11224469" cy="3970318"/>
          </a:xfrm>
          <a:prstGeom prst="rect">
            <a:avLst/>
          </a:prstGeom>
          <a:noFill/>
        </p:spPr>
        <p:txBody>
          <a:bodyPr wrap="square" rtlCol="0">
            <a:spAutoFit/>
          </a:bodyPr>
          <a:lstStyle/>
          <a:p>
            <a:r>
              <a:rPr lang="en-US" b="1" u="sng" dirty="0"/>
              <a:t>Federal law says Cannabis is illegal </a:t>
            </a:r>
            <a:r>
              <a:rPr lang="en-US" dirty="0"/>
              <a:t>– Cannabis Market Contract Structure</a:t>
            </a:r>
          </a:p>
          <a:p>
            <a:endParaRPr lang="en-US" dirty="0"/>
          </a:p>
          <a:p>
            <a:r>
              <a:rPr lang="en-US" dirty="0"/>
              <a:t>Unlike the Producer 		Distributor	     Retailer        Consumer fixed model structure in the Alcohol Industry, Cannabis Licensees must move product from Licensee to Licensee. </a:t>
            </a:r>
          </a:p>
          <a:p>
            <a:endParaRPr lang="en-US" dirty="0"/>
          </a:p>
          <a:p>
            <a:r>
              <a:rPr lang="en-US" dirty="0"/>
              <a:t>The “Cannabis Distributor” (procurement, sale, </a:t>
            </a:r>
            <a:r>
              <a:rPr lang="en-US" u="sng" dirty="0"/>
              <a:t>transport</a:t>
            </a:r>
            <a:r>
              <a:rPr lang="en-US" dirty="0"/>
              <a:t>, coordinate third party testing, packaging and labeling compliance).</a:t>
            </a:r>
          </a:p>
          <a:p>
            <a:endParaRPr lang="en-US" dirty="0"/>
          </a:p>
          <a:p>
            <a:r>
              <a:rPr lang="en-US" dirty="0"/>
              <a:t>Licensees may sell cannabis products to any licensee (not only a Distributor). But all Cultivators and Manufacturing Licensees must use a Cannabis Distributor for testing, packaging and labeling. Distributors may earn FEES for these various functions. Distributors must collect and remit TAXES to the Board of Equalization and cultivation and excise taxes to the Ca. Dept. of Tax and Fee Admin. (CDTFA). </a:t>
            </a:r>
          </a:p>
          <a:p>
            <a:endParaRPr lang="en-US" dirty="0"/>
          </a:p>
        </p:txBody>
      </p:sp>
      <p:sp>
        <p:nvSpPr>
          <p:cNvPr id="2" name="Arrow: Right 1">
            <a:extLst>
              <a:ext uri="{FF2B5EF4-FFF2-40B4-BE49-F238E27FC236}">
                <a16:creationId xmlns:a16="http://schemas.microsoft.com/office/drawing/2014/main" id="{65171189-6480-4E2A-B276-36E4557A3402}"/>
              </a:ext>
            </a:extLst>
          </p:cNvPr>
          <p:cNvSpPr/>
          <p:nvPr/>
        </p:nvSpPr>
        <p:spPr>
          <a:xfrm>
            <a:off x="2684477" y="2332138"/>
            <a:ext cx="377505" cy="2903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4C68D084-0E02-4F07-B110-04ABB71B61B3}"/>
              </a:ext>
            </a:extLst>
          </p:cNvPr>
          <p:cNvSpPr/>
          <p:nvPr/>
        </p:nvSpPr>
        <p:spPr>
          <a:xfrm>
            <a:off x="4397229" y="2340527"/>
            <a:ext cx="377505" cy="2903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27BD5EE3-6881-4C13-A8AE-DF1D50E3D331}"/>
              </a:ext>
            </a:extLst>
          </p:cNvPr>
          <p:cNvSpPr/>
          <p:nvPr/>
        </p:nvSpPr>
        <p:spPr>
          <a:xfrm>
            <a:off x="5775818" y="2340527"/>
            <a:ext cx="377505" cy="2903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48660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352337" y="1864915"/>
            <a:ext cx="11224469" cy="4524315"/>
          </a:xfrm>
          <a:prstGeom prst="rect">
            <a:avLst/>
          </a:prstGeom>
          <a:noFill/>
        </p:spPr>
        <p:txBody>
          <a:bodyPr wrap="square" rtlCol="0">
            <a:spAutoFit/>
          </a:bodyPr>
          <a:lstStyle/>
          <a:p>
            <a:r>
              <a:rPr lang="en-US" b="1" u="sng" dirty="0"/>
              <a:t>Federal law says Cannabis is illegal </a:t>
            </a:r>
            <a:r>
              <a:rPr lang="en-US" dirty="0"/>
              <a:t>– Cannabis (Distributor) Contract Structure</a:t>
            </a:r>
          </a:p>
          <a:p>
            <a:endParaRPr lang="en-US" dirty="0"/>
          </a:p>
          <a:p>
            <a:r>
              <a:rPr lang="en-US" dirty="0"/>
              <a:t>Issues: Licenses, Duties, Terms, Deadlines, Terminations, Breach, Lack of Exclusivity, White Labeling per BCC rules, Distributors must have Manufacturing License to white label  (re-label, re-packaging), Intellectual Property (IP) rights, representations and warranties (compliance with law and practice), specifications, branding, title, quality control, sharing cost of testing, inventory tracking, tax reporting, territory, inspection, purchase order and payment terms and procedures, sales and marketing, federal law illegality. </a:t>
            </a:r>
          </a:p>
          <a:p>
            <a:endParaRPr lang="en-US" dirty="0"/>
          </a:p>
          <a:p>
            <a:r>
              <a:rPr lang="en-US" dirty="0"/>
              <a:t>Charges for Lines of Business:  storage, transport, coordination of testing, packaging and labeling.</a:t>
            </a:r>
          </a:p>
          <a:p>
            <a:endParaRPr lang="en-US" dirty="0"/>
          </a:p>
          <a:p>
            <a:r>
              <a:rPr lang="en-US" dirty="0"/>
              <a:t>Contracts MUST state the state of the law, namely that Cannabis is ILLEGAL under Federal Law but LEGAL under California state law. (AB 1159) </a:t>
            </a:r>
          </a:p>
          <a:p>
            <a:endParaRPr lang="en-US" dirty="0"/>
          </a:p>
          <a:p>
            <a:r>
              <a:rPr lang="en-US" dirty="0"/>
              <a:t>Attorney Client Privilege is available even though Cannabis is illegal under Federal Law. (AB 1159)</a:t>
            </a:r>
          </a:p>
          <a:p>
            <a:endParaRPr lang="en-US" dirty="0"/>
          </a:p>
        </p:txBody>
      </p:sp>
    </p:spTree>
    <p:extLst>
      <p:ext uri="{BB962C8B-B14F-4D97-AF65-F5344CB8AC3E}">
        <p14:creationId xmlns:p14="http://schemas.microsoft.com/office/powerpoint/2010/main" val="3785398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284487"/>
          </a:xfrm>
        </p:spPr>
      </p:pic>
      <p:sp>
        <p:nvSpPr>
          <p:cNvPr id="11" name="TextBox 10">
            <a:extLst>
              <a:ext uri="{FF2B5EF4-FFF2-40B4-BE49-F238E27FC236}">
                <a16:creationId xmlns:a16="http://schemas.microsoft.com/office/drawing/2014/main" id="{B013F69C-F90E-4D0B-A1B7-90C28E3F2C3E}"/>
              </a:ext>
            </a:extLst>
          </p:cNvPr>
          <p:cNvSpPr txBox="1"/>
          <p:nvPr/>
        </p:nvSpPr>
        <p:spPr>
          <a:xfrm>
            <a:off x="645953" y="1796465"/>
            <a:ext cx="10763076" cy="4770537"/>
          </a:xfrm>
          <a:prstGeom prst="rect">
            <a:avLst/>
          </a:prstGeom>
          <a:noFill/>
        </p:spPr>
        <p:txBody>
          <a:bodyPr wrap="square" rtlCol="0">
            <a:spAutoFit/>
          </a:bodyPr>
          <a:lstStyle/>
          <a:p>
            <a:r>
              <a:rPr lang="en-US" sz="1600" b="1" dirty="0"/>
              <a:t>WARNINGS: TERMS OF USE OF SEMINAR, PRESENTATION, WEB SITES AND ARTICLES</a:t>
            </a:r>
            <a:r>
              <a:rPr lang="en-US" sz="1600" dirty="0"/>
              <a:t>: </a:t>
            </a:r>
          </a:p>
          <a:p>
            <a:r>
              <a:rPr lang="en-US" sz="1600" u="sng" dirty="0"/>
              <a:t>Terms &amp; Use Conditions</a:t>
            </a:r>
            <a:r>
              <a:rPr lang="en-US" sz="1600" dirty="0"/>
              <a:t>: </a:t>
            </a:r>
            <a:r>
              <a:rPr lang="en-US" sz="1600" b="1" dirty="0"/>
              <a:t>Nothing from this presentation, sites or articles should be considered advice or info on how to avoid federal jurisdiction, or how to hide from or hinder any federal law inquiry or action, or engage in any activity considered unlawful or illegal; all topics are strictly concerned with California Law only and its lawful activities. </a:t>
            </a:r>
          </a:p>
          <a:p>
            <a:endParaRPr lang="en-US" sz="1600" b="1" dirty="0"/>
          </a:p>
          <a:p>
            <a:r>
              <a:rPr lang="en-US" sz="1600" b="1" dirty="0"/>
              <a:t>ATTORNEY LEGAL NOTICE:</a:t>
            </a:r>
            <a:r>
              <a:rPr lang="en-US" sz="1600" dirty="0"/>
              <a:t> Warning: YOU MUST HAVE A SIGNED LEGAL RETAINER AGREEMENT WITH THIS LAW OFFICE OR ATTORNEY AUTHOR OF SELECT ARTICLES PUBLISHED IN THIS SITE TO BECOME A CLIENT, OTHERWISE YOU ARE NOT A CLIENT AND WE ARE NOT TAKING ANY ACTIONS TO PROTECT YOUR RIGHTS. </a:t>
            </a:r>
            <a:r>
              <a:rPr lang="en-US" sz="1600" b="1" dirty="0"/>
              <a:t>THIS SITE OR ATTORNEY AUTHOR OF SELECT ARTICLES DOES NOT REPRESENT ANY PERSONS OR ENTITIES THAT ARE ENGAGED IN ANY UNLAWFUL OR ILLEGAL ACTIVITIES WHETHER STATE OR FEDERAL; AND OTHERWISE SAME SHOULD CONTACT A CRIMINAL ATTORNEY</a:t>
            </a:r>
            <a:r>
              <a:rPr lang="en-US" sz="1600" dirty="0"/>
              <a:t>.  Articles sent are not legal, tax or financial advice and may be deemed an advertisement from the State Bar. </a:t>
            </a:r>
          </a:p>
          <a:p>
            <a:br>
              <a:rPr lang="en-US" sz="1600" dirty="0"/>
            </a:br>
            <a:r>
              <a:rPr lang="en-US" sz="1600" b="1" dirty="0"/>
              <a:t>IRS CIRCULAR 230 DISCLOSURE NOTICE:</a:t>
            </a:r>
            <a:r>
              <a:rPr lang="en-US" sz="1600" dirty="0"/>
              <a:t> To ensure compliance with IRS requirements, we inform you that any U.S. federal tax advice contained in this communication is not intended or written to be used, and cannot be used by any taxpayer, for the purposes of (</a:t>
            </a:r>
            <a:r>
              <a:rPr lang="en-US" sz="1600" dirty="0" err="1"/>
              <a:t>i</a:t>
            </a:r>
            <a:r>
              <a:rPr lang="en-US" sz="1600" dirty="0"/>
              <a:t>) avoiding penalties under the Internal Revenue Code or (ii) promoting, marketing or recommending to another party any transaction or matter addressed herein.</a:t>
            </a:r>
          </a:p>
          <a:p>
            <a:pPr algn="ctr"/>
            <a:r>
              <a:rPr lang="en-US" sz="1600" dirty="0"/>
              <a:t>Copyright Trademarks © 2018 Richard Rydstrom</a:t>
            </a:r>
          </a:p>
        </p:txBody>
      </p:sp>
    </p:spTree>
    <p:extLst>
      <p:ext uri="{BB962C8B-B14F-4D97-AF65-F5344CB8AC3E}">
        <p14:creationId xmlns:p14="http://schemas.microsoft.com/office/powerpoint/2010/main" val="927069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284487"/>
          </a:xfrm>
        </p:spPr>
      </p:pic>
      <p:sp>
        <p:nvSpPr>
          <p:cNvPr id="11" name="TextBox 10">
            <a:extLst>
              <a:ext uri="{FF2B5EF4-FFF2-40B4-BE49-F238E27FC236}">
                <a16:creationId xmlns:a16="http://schemas.microsoft.com/office/drawing/2014/main" id="{B013F69C-F90E-4D0B-A1B7-90C28E3F2C3E}"/>
              </a:ext>
            </a:extLst>
          </p:cNvPr>
          <p:cNvSpPr txBox="1"/>
          <p:nvPr/>
        </p:nvSpPr>
        <p:spPr>
          <a:xfrm>
            <a:off x="503340" y="1595129"/>
            <a:ext cx="11039913" cy="5078313"/>
          </a:xfrm>
          <a:prstGeom prst="rect">
            <a:avLst/>
          </a:prstGeom>
          <a:noFill/>
        </p:spPr>
        <p:txBody>
          <a:bodyPr wrap="square" rtlCol="0">
            <a:spAutoFit/>
          </a:bodyPr>
          <a:lstStyle/>
          <a:p>
            <a:r>
              <a:rPr lang="en-US" b="1" u="sng" dirty="0"/>
              <a:t>Federal law says Cannabis is illegal; but some 30 states and California say its Legal!</a:t>
            </a:r>
            <a:endParaRPr lang="en-US" b="1" dirty="0"/>
          </a:p>
          <a:p>
            <a:r>
              <a:rPr lang="en-US" b="1" dirty="0"/>
              <a:t> </a:t>
            </a:r>
          </a:p>
          <a:p>
            <a:r>
              <a:rPr lang="en-US" sz="1600" b="1" dirty="0"/>
              <a:t>WARNINGS: TERMS OF USE OF SEMINAR, PRESENTATION, WEB SITES AND ARTICLES</a:t>
            </a:r>
            <a:r>
              <a:rPr lang="en-US" sz="1600" dirty="0"/>
              <a:t>: </a:t>
            </a:r>
          </a:p>
          <a:p>
            <a:r>
              <a:rPr lang="en-US" sz="1600" u="sng" dirty="0"/>
              <a:t>Terms &amp; Use Conditions</a:t>
            </a:r>
            <a:r>
              <a:rPr lang="en-US" sz="1600" dirty="0"/>
              <a:t>: Nothing from this presentation, sites or articles should be considered advice or info on how to avoid federal jurisdiction, or how to hide from or hinder any federal law inquiry or action, or engage in any activity considered unlawful or illegal; all topics are strictly concerned with California Law only and its lawful activities. </a:t>
            </a:r>
          </a:p>
          <a:p>
            <a:endParaRPr lang="en-US" sz="1600" b="1" dirty="0"/>
          </a:p>
          <a:p>
            <a:r>
              <a:rPr lang="en-US" sz="1600" b="1" dirty="0"/>
              <a:t>ATTORNEY LEGAL NOTICE:</a:t>
            </a:r>
            <a:r>
              <a:rPr lang="en-US" sz="1600" dirty="0"/>
              <a:t> Warning: YOU MUST HAVE A SIGNED LEGAL RETAINER AGREEMENT WITH THIS LAW OFFICE OR ATTORNEY AUTHOR OF SELECT ARTICLES PUBLISHED IN THIS PRESENTATION OR SITE TO BECOME A CLIENT, OTHERWISE YOU ARE NOT A CLIENT AND WE ARE NOT TAKING ANY ACTIONS TO PROTECT YOUR RIGHTS. THIS SITE OR ATTORNEY AUTHOR OF PRESENTATION AND SELECT ARTICLES DOES NOT REPRESENT ANY PERSONS OR ENTITIES THAT ARE ENGAGED IN ANY UNLAWFUL OR ILLEGAL ACTIVITIES WHETHER STATE OR FEDERAL; AND OTHERWISE SAME SHOULD CONTACT A CRIMINAL ATTORNEY.  Articles sent are not legal, tax or financial advice and may be deemed an advertisement from the State Bar. </a:t>
            </a:r>
          </a:p>
          <a:p>
            <a:br>
              <a:rPr lang="en-US" sz="1600" dirty="0"/>
            </a:br>
            <a:r>
              <a:rPr lang="en-US" sz="1600" b="1" dirty="0"/>
              <a:t>IRS CIRCULAR 230 DISCLOSURE NOTICE:</a:t>
            </a:r>
            <a:r>
              <a:rPr lang="en-US" sz="1600" dirty="0"/>
              <a:t> To ensure compliance with IRS requirements, we inform you that any U.S. federal tax advice contained in this communication is not intended or written to be used, and cannot be used by any taxpayer, for the purposes of (</a:t>
            </a:r>
            <a:r>
              <a:rPr lang="en-US" sz="1600" dirty="0" err="1"/>
              <a:t>i</a:t>
            </a:r>
            <a:r>
              <a:rPr lang="en-US" sz="1600" dirty="0"/>
              <a:t>) avoiding penalties under the Internal Revenue Code or (ii) promoting, marketing or recommending to another party any transaction or matter addressed herein.</a:t>
            </a:r>
            <a:endParaRPr lang="en-US" sz="1600" b="1" dirty="0"/>
          </a:p>
        </p:txBody>
      </p:sp>
    </p:spTree>
    <p:extLst>
      <p:ext uri="{BB962C8B-B14F-4D97-AF65-F5344CB8AC3E}">
        <p14:creationId xmlns:p14="http://schemas.microsoft.com/office/powerpoint/2010/main" val="1662260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93C84-B9FF-4FC8-B7E8-55B5D762593B}"/>
              </a:ext>
            </a:extLst>
          </p:cNvPr>
          <p:cNvSpPr>
            <a:spLocks noGrp="1"/>
          </p:cNvSpPr>
          <p:nvPr>
            <p:ph type="title"/>
          </p:nvPr>
        </p:nvSpPr>
        <p:spPr>
          <a:xfrm>
            <a:off x="5579707" y="1890402"/>
            <a:ext cx="4977621" cy="4715671"/>
          </a:xfrm>
        </p:spPr>
        <p:txBody>
          <a:bodyPr/>
          <a:lstStyle/>
          <a:p>
            <a:pPr algn="ctr"/>
            <a:r>
              <a:rPr lang="en-US" sz="2000" i="1" dirty="0"/>
              <a:t>Congressman Dana Rohrabacher’s Cannabis Amendment (2018)</a:t>
            </a:r>
            <a:br>
              <a:rPr lang="en-US" sz="2000" i="1" dirty="0"/>
            </a:br>
            <a:endParaRPr lang="en-US" sz="2000" dirty="0"/>
          </a:p>
        </p:txBody>
      </p:sp>
      <p:pic>
        <p:nvPicPr>
          <p:cNvPr id="5" name="Content Placeholder 4">
            <a:extLst>
              <a:ext uri="{FF2B5EF4-FFF2-40B4-BE49-F238E27FC236}">
                <a16:creationId xmlns:a16="http://schemas.microsoft.com/office/drawing/2014/main" id="{47FDE5FA-57DB-4C2B-90DF-64A65441A6FC}"/>
              </a:ext>
            </a:extLst>
          </p:cNvPr>
          <p:cNvPicPr>
            <a:picLocks noGrp="1" noChangeAspect="1"/>
          </p:cNvPicPr>
          <p:nvPr>
            <p:ph idx="1"/>
          </p:nvPr>
        </p:nvPicPr>
        <p:blipFill>
          <a:blip r:embed="rId2"/>
          <a:stretch>
            <a:fillRect/>
          </a:stretch>
        </p:blipFill>
        <p:spPr>
          <a:xfrm>
            <a:off x="1800008" y="189650"/>
            <a:ext cx="8345065" cy="1505160"/>
          </a:xfrm>
        </p:spPr>
      </p:pic>
      <p:sp>
        <p:nvSpPr>
          <p:cNvPr id="6" name="Title 1">
            <a:extLst>
              <a:ext uri="{FF2B5EF4-FFF2-40B4-BE49-F238E27FC236}">
                <a16:creationId xmlns:a16="http://schemas.microsoft.com/office/drawing/2014/main" id="{0B6DF95F-75B5-4FC4-A283-7F0C9442BEB4}"/>
              </a:ext>
            </a:extLst>
          </p:cNvPr>
          <p:cNvSpPr txBox="1">
            <a:spLocks/>
          </p:cNvSpPr>
          <p:nvPr/>
        </p:nvSpPr>
        <p:spPr>
          <a:xfrm>
            <a:off x="511234" y="1776286"/>
            <a:ext cx="4698330" cy="4725182"/>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br>
              <a:rPr lang="en-US" sz="2000" dirty="0"/>
            </a:br>
            <a:r>
              <a:rPr lang="en-US" sz="2000" dirty="0">
                <a:solidFill>
                  <a:schemeClr val="bg2">
                    <a:lumMod val="40000"/>
                    <a:lumOff val="60000"/>
                  </a:schemeClr>
                </a:solidFill>
              </a:rPr>
              <a:t>California Cannabis Coalition for Model Industry Standards™ is the first clearinghouse for California Cannabis industry standards, best practices, safe harbors, and solutions. There are numerous conflicting federal and state issues to reconcile including real estate, banking, investing and lending. The Coalition seeks to convert all related industry and consumer diverse and conflicting self-interests into comprehensive workable solutions, standards, and safe harbors.</a:t>
            </a:r>
          </a:p>
        </p:txBody>
      </p:sp>
      <p:pic>
        <p:nvPicPr>
          <p:cNvPr id="8" name="Picture 7">
            <a:extLst>
              <a:ext uri="{FF2B5EF4-FFF2-40B4-BE49-F238E27FC236}">
                <a16:creationId xmlns:a16="http://schemas.microsoft.com/office/drawing/2014/main" id="{CDA9DC4F-0014-4636-907C-2045332F2D1B}"/>
              </a:ext>
            </a:extLst>
          </p:cNvPr>
          <p:cNvPicPr>
            <a:picLocks noChangeAspect="1"/>
          </p:cNvPicPr>
          <p:nvPr/>
        </p:nvPicPr>
        <p:blipFill>
          <a:blip r:embed="rId3"/>
          <a:stretch>
            <a:fillRect/>
          </a:stretch>
        </p:blipFill>
        <p:spPr>
          <a:xfrm>
            <a:off x="5610419" y="2575249"/>
            <a:ext cx="4916195" cy="4030824"/>
          </a:xfrm>
          <a:prstGeom prst="rect">
            <a:avLst/>
          </a:prstGeom>
        </p:spPr>
      </p:pic>
    </p:spTree>
    <p:extLst>
      <p:ext uri="{BB962C8B-B14F-4D97-AF65-F5344CB8AC3E}">
        <p14:creationId xmlns:p14="http://schemas.microsoft.com/office/powerpoint/2010/main" val="1710563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93C84-B9FF-4FC8-B7E8-55B5D762593B}"/>
              </a:ext>
            </a:extLst>
          </p:cNvPr>
          <p:cNvSpPr>
            <a:spLocks noGrp="1"/>
          </p:cNvSpPr>
          <p:nvPr>
            <p:ph type="title"/>
          </p:nvPr>
        </p:nvSpPr>
        <p:spPr>
          <a:xfrm>
            <a:off x="713063" y="3271705"/>
            <a:ext cx="10872133" cy="3489821"/>
          </a:xfrm>
        </p:spPr>
        <p:txBody>
          <a:bodyPr/>
          <a:lstStyle/>
          <a:p>
            <a:r>
              <a:rPr lang="en-US" sz="2000" b="1" u="sng" dirty="0">
                <a:solidFill>
                  <a:schemeClr val="bg2">
                    <a:lumMod val="40000"/>
                    <a:lumOff val="60000"/>
                  </a:schemeClr>
                </a:solidFill>
              </a:rPr>
              <a:t>History of CMIS</a:t>
            </a:r>
            <a:r>
              <a:rPr lang="en-US" sz="2000" dirty="0">
                <a:solidFill>
                  <a:schemeClr val="bg2">
                    <a:lumMod val="40000"/>
                    <a:lumOff val="60000"/>
                  </a:schemeClr>
                </a:solidFill>
              </a:rPr>
              <a:t>: </a:t>
            </a:r>
            <a:r>
              <a:rPr lang="en-US" sz="1800" dirty="0">
                <a:solidFill>
                  <a:schemeClr val="bg2">
                    <a:lumMod val="40000"/>
                    <a:lumOff val="60000"/>
                  </a:schemeClr>
                </a:solidFill>
              </a:rPr>
              <a:t>Richard Rydstrom, Esq. is a practicing California Attorney with over 27 years experience. CMIS was established to help reconcile disparate interests to help resolve the Great Recession. Richard Rydstrom, Esq. was Chairman of CMIS Mortgage Coalition reconciling diverse disparate interests of the banks and the consumer borrowers in developing neutral solutions to the Great Recession of 2007, including the HAMP mortgage modification program with the U.S. Treasury and the foreclosure and consumer interest groups.  When the 110th Congress wanted a neutral analysis and congressional statement regarding the problems and solutions of the pre Great Recession, they chose Mr. Rydstrom. When the AFN banks, servicers and consumer groups wanted a formal explanation and speech regarding the first HAMP Mortgage Modification Program outline from President Obama and the U.S. Treasury, they chose Mr. Rydstrom. </a:t>
            </a:r>
            <a:r>
              <a:rPr lang="en-US" sz="1800" dirty="0" err="1">
                <a:solidFill>
                  <a:schemeClr val="bg2">
                    <a:lumMod val="40000"/>
                    <a:lumOff val="60000"/>
                  </a:schemeClr>
                </a:solidFill>
              </a:rPr>
              <a:t>Rydstrom’s</a:t>
            </a:r>
            <a:r>
              <a:rPr lang="en-US" sz="1800" dirty="0">
                <a:solidFill>
                  <a:schemeClr val="bg2">
                    <a:lumMod val="40000"/>
                    <a:lumOff val="60000"/>
                  </a:schemeClr>
                </a:solidFill>
              </a:rPr>
              <a:t> 110th Congressional Statement was termed the Bible for solutions to the Great Recession, by the CEO of AFN.  CMIS DC General Counsel was </a:t>
            </a:r>
            <a:r>
              <a:rPr lang="en-US" sz="1800" dirty="0" err="1">
                <a:solidFill>
                  <a:schemeClr val="bg2">
                    <a:lumMod val="40000"/>
                    <a:lumOff val="60000"/>
                  </a:schemeClr>
                </a:solidFill>
              </a:rPr>
              <a:t>DICKSTEINShapiro</a:t>
            </a:r>
            <a:r>
              <a:rPr lang="en-US" sz="1800" dirty="0">
                <a:solidFill>
                  <a:schemeClr val="bg2">
                    <a:lumMod val="40000"/>
                    <a:lumOff val="60000"/>
                  </a:schemeClr>
                </a:solidFill>
              </a:rPr>
              <a:t>; K Street, D.C.</a:t>
            </a:r>
          </a:p>
        </p:txBody>
      </p:sp>
      <p:pic>
        <p:nvPicPr>
          <p:cNvPr id="7" name="Content Placeholder 6">
            <a:extLst>
              <a:ext uri="{FF2B5EF4-FFF2-40B4-BE49-F238E27FC236}">
                <a16:creationId xmlns:a16="http://schemas.microsoft.com/office/drawing/2014/main" id="{7D631ADF-EAA5-42C1-89DC-599D9C9607A1}"/>
              </a:ext>
            </a:extLst>
          </p:cNvPr>
          <p:cNvPicPr>
            <a:picLocks noGrp="1" noChangeAspect="1"/>
          </p:cNvPicPr>
          <p:nvPr>
            <p:ph idx="1"/>
          </p:nvPr>
        </p:nvPicPr>
        <p:blipFill>
          <a:blip r:embed="rId2"/>
          <a:stretch>
            <a:fillRect/>
          </a:stretch>
        </p:blipFill>
        <p:spPr>
          <a:xfrm>
            <a:off x="4317555" y="1571916"/>
            <a:ext cx="3391928" cy="1699790"/>
          </a:xfrm>
        </p:spPr>
      </p:pic>
      <p:pic>
        <p:nvPicPr>
          <p:cNvPr id="9" name="Picture 8">
            <a:extLst>
              <a:ext uri="{FF2B5EF4-FFF2-40B4-BE49-F238E27FC236}">
                <a16:creationId xmlns:a16="http://schemas.microsoft.com/office/drawing/2014/main" id="{374EC480-DBAF-44A7-A2B5-A5A434C5D917}"/>
              </a:ext>
            </a:extLst>
          </p:cNvPr>
          <p:cNvPicPr>
            <a:picLocks noChangeAspect="1"/>
          </p:cNvPicPr>
          <p:nvPr/>
        </p:nvPicPr>
        <p:blipFill>
          <a:blip r:embed="rId3"/>
          <a:stretch>
            <a:fillRect/>
          </a:stretch>
        </p:blipFill>
        <p:spPr>
          <a:xfrm>
            <a:off x="2815665" y="170168"/>
            <a:ext cx="6000750" cy="1343025"/>
          </a:xfrm>
          <a:prstGeom prst="rect">
            <a:avLst/>
          </a:prstGeom>
        </p:spPr>
      </p:pic>
    </p:spTree>
    <p:extLst>
      <p:ext uri="{BB962C8B-B14F-4D97-AF65-F5344CB8AC3E}">
        <p14:creationId xmlns:p14="http://schemas.microsoft.com/office/powerpoint/2010/main" val="1184000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503339" y="1799438"/>
            <a:ext cx="10838577" cy="5293757"/>
          </a:xfrm>
          <a:prstGeom prst="rect">
            <a:avLst/>
          </a:prstGeom>
          <a:noFill/>
        </p:spPr>
        <p:txBody>
          <a:bodyPr wrap="square" rtlCol="0">
            <a:spAutoFit/>
          </a:bodyPr>
          <a:lstStyle/>
          <a:p>
            <a:r>
              <a:rPr lang="en-US" dirty="0"/>
              <a:t>Cannabis Industry Markets – Some project that the Cannabis market will exceed $20 billion a year approaching the $38 billion Movie business and the 7.2 billion California Wine market. California is by far the largest with 39 million people next to Colorado with 5.5m, and Nevada with 3 million.</a:t>
            </a:r>
          </a:p>
          <a:p>
            <a:endParaRPr lang="en-US" dirty="0"/>
          </a:p>
          <a:p>
            <a:r>
              <a:rPr lang="en-US" u="sng" dirty="0"/>
              <a:t>California</a:t>
            </a:r>
            <a:r>
              <a:rPr lang="en-US" dirty="0"/>
              <a:t>:</a:t>
            </a:r>
          </a:p>
          <a:p>
            <a:endParaRPr lang="en-US" dirty="0"/>
          </a:p>
          <a:p>
            <a:r>
              <a:rPr lang="en-US" dirty="0"/>
              <a:t>California with over 39 million residents is the largest state potential cannabis market for medical (over 62% of sales) and recreational use (over 48% of all sales (2015)). The total California cannabis market is expected to grow from 18.5% over the next 5 years from approx. $2.76 billion (2015) to </a:t>
            </a:r>
            <a:r>
              <a:rPr lang="en-US" b="1" dirty="0"/>
              <a:t>$6.46 billion by 2020</a:t>
            </a:r>
            <a:r>
              <a:rPr lang="en-US" dirty="0"/>
              <a:t>.</a:t>
            </a:r>
          </a:p>
          <a:p>
            <a:endParaRPr lang="en-US" dirty="0"/>
          </a:p>
          <a:p>
            <a:r>
              <a:rPr lang="en-US" dirty="0"/>
              <a:t>California projects $1 billion in tax revenues for legalized marijuana sales. States now estimate $655 million in taxes on retail sales in 2017 far exceeding tax revenue on alcohol. </a:t>
            </a:r>
          </a:p>
          <a:p>
            <a:endParaRPr lang="en-US" dirty="0"/>
          </a:p>
          <a:p>
            <a:r>
              <a:rPr lang="en-US" dirty="0"/>
              <a:t>Data: New Frontier Data Research</a:t>
            </a:r>
          </a:p>
          <a:p>
            <a:endParaRPr lang="en-US" dirty="0"/>
          </a:p>
          <a:p>
            <a:pPr algn="ctr"/>
            <a:r>
              <a:rPr lang="en-US" sz="1400" dirty="0"/>
              <a:t>Copyright Trademarks © 2018 Richard Rydstrom</a:t>
            </a:r>
          </a:p>
          <a:p>
            <a:endParaRPr lang="en-US" dirty="0"/>
          </a:p>
        </p:txBody>
      </p:sp>
    </p:spTree>
    <p:extLst>
      <p:ext uri="{BB962C8B-B14F-4D97-AF65-F5344CB8AC3E}">
        <p14:creationId xmlns:p14="http://schemas.microsoft.com/office/powerpoint/2010/main" val="2598242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713063" y="1933662"/>
            <a:ext cx="10628853" cy="4524315"/>
          </a:xfrm>
          <a:prstGeom prst="rect">
            <a:avLst/>
          </a:prstGeom>
          <a:noFill/>
        </p:spPr>
        <p:txBody>
          <a:bodyPr wrap="square" rtlCol="0">
            <a:spAutoFit/>
          </a:bodyPr>
          <a:lstStyle/>
          <a:p>
            <a:r>
              <a:rPr lang="en-US" dirty="0"/>
              <a:t>Cannabis Industry Markets</a:t>
            </a:r>
          </a:p>
          <a:p>
            <a:endParaRPr lang="en-US" dirty="0"/>
          </a:p>
          <a:p>
            <a:r>
              <a:rPr lang="en-US" u="sng" dirty="0"/>
              <a:t>USA</a:t>
            </a:r>
            <a:r>
              <a:rPr lang="en-US" dirty="0"/>
              <a:t>:  The overall legal cannabis market is projected to grow 16% (compound annual growth) from $6.6 billion in 2016 to </a:t>
            </a:r>
            <a:r>
              <a:rPr lang="en-US" b="1" dirty="0"/>
              <a:t>$24 billion by 2025</a:t>
            </a:r>
            <a:r>
              <a:rPr lang="en-US" dirty="0"/>
              <a:t>.</a:t>
            </a:r>
          </a:p>
          <a:p>
            <a:endParaRPr lang="en-US" dirty="0"/>
          </a:p>
          <a:p>
            <a:r>
              <a:rPr lang="en-US" dirty="0"/>
              <a:t>The medical cannabis market is estimated to grow at 12% to 2025 from $4.7 billion (2016) to </a:t>
            </a:r>
            <a:r>
              <a:rPr lang="en-US" b="1" dirty="0"/>
              <a:t>$13.2 billion in 2025</a:t>
            </a:r>
            <a:r>
              <a:rPr lang="en-US" dirty="0"/>
              <a:t> with adult ore recreational use growing at 21% from $1.9 billion to </a:t>
            </a:r>
            <a:r>
              <a:rPr lang="en-US" b="1" dirty="0"/>
              <a:t>$10.9 billion</a:t>
            </a:r>
            <a:r>
              <a:rPr lang="en-US" dirty="0"/>
              <a:t>.</a:t>
            </a:r>
          </a:p>
          <a:p>
            <a:endParaRPr lang="en-US" dirty="0"/>
          </a:p>
          <a:p>
            <a:r>
              <a:rPr lang="en-US" dirty="0"/>
              <a:t>If the </a:t>
            </a:r>
            <a:r>
              <a:rPr lang="en-US" b="1" i="1" dirty="0"/>
              <a:t>Rohrabacher’s Cannabis Amendment</a:t>
            </a:r>
            <a:r>
              <a:rPr lang="en-US" b="1" dirty="0"/>
              <a:t> </a:t>
            </a:r>
            <a:r>
              <a:rPr lang="en-US" dirty="0"/>
              <a:t>is expanded to provide federal safe harbors with the </a:t>
            </a:r>
            <a:r>
              <a:rPr lang="en-US" i="1" dirty="0"/>
              <a:t>Rohrabacher States’ Rights Bill, </a:t>
            </a:r>
            <a:r>
              <a:rPr lang="en-US" dirty="0"/>
              <a:t>the growth will exponential supplying a boost to the federal and state economies.</a:t>
            </a:r>
          </a:p>
          <a:p>
            <a:endParaRPr lang="en-US" dirty="0"/>
          </a:p>
          <a:p>
            <a:r>
              <a:rPr lang="en-US" dirty="0"/>
              <a:t>Data: CAGR Compound Growth estimate by New Frontier Data Research, 2017 Legal Marijuana Outlook Executive Summary Report, Sponsored by Electrum Partners</a:t>
            </a:r>
          </a:p>
          <a:p>
            <a:endParaRPr lang="en-US" dirty="0"/>
          </a:p>
        </p:txBody>
      </p:sp>
    </p:spTree>
    <p:extLst>
      <p:ext uri="{BB962C8B-B14F-4D97-AF65-F5344CB8AC3E}">
        <p14:creationId xmlns:p14="http://schemas.microsoft.com/office/powerpoint/2010/main" val="3486318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813731" y="2042719"/>
            <a:ext cx="10628853" cy="4247317"/>
          </a:xfrm>
          <a:prstGeom prst="rect">
            <a:avLst/>
          </a:prstGeom>
          <a:noFill/>
        </p:spPr>
        <p:txBody>
          <a:bodyPr wrap="square" rtlCol="0">
            <a:spAutoFit/>
          </a:bodyPr>
          <a:lstStyle/>
          <a:p>
            <a:r>
              <a:rPr lang="en-US" dirty="0"/>
              <a:t>Cannabis Industry Markets Can Balance the State Budgets:</a:t>
            </a:r>
          </a:p>
          <a:p>
            <a:endParaRPr lang="en-US" dirty="0"/>
          </a:p>
          <a:p>
            <a:r>
              <a:rPr lang="en-US" dirty="0"/>
              <a:t>In a period of high (state) income taxes, and with tax revenues falling from cigarettes and lower gas prices, states need to find new and additional revenues from the cannabis industry.</a:t>
            </a:r>
          </a:p>
          <a:p>
            <a:endParaRPr lang="en-US" dirty="0"/>
          </a:p>
          <a:p>
            <a:r>
              <a:rPr lang="en-US" u="sng" dirty="0"/>
              <a:t>Benefits to Economies</a:t>
            </a:r>
            <a:r>
              <a:rPr lang="en-US" dirty="0"/>
              <a:t>:  It is obvious that the potential positive fiscal externalities from cannabis tax revenue and sales can enhance growth for the local, state and federal economies, and increase the job market, real estate, travel, and hospitality markets, and the enhance the supply and demand for goods and services.  </a:t>
            </a:r>
          </a:p>
          <a:p>
            <a:endParaRPr lang="en-US" dirty="0"/>
          </a:p>
          <a:p>
            <a:r>
              <a:rPr lang="en-US" u="sng" dirty="0"/>
              <a:t>Social Benefits</a:t>
            </a:r>
            <a:r>
              <a:rPr lang="en-US" dirty="0"/>
              <a:t>: Legalizing cannabis can supply monies for opioid addiction programs, drug abuse counseling, law enforcement, infrastructure, children’s programs, and other social services. It will also help reduce illegal or illicit activity and drug crimes.  </a:t>
            </a:r>
          </a:p>
          <a:p>
            <a:endParaRPr lang="en-US" dirty="0"/>
          </a:p>
          <a:p>
            <a:r>
              <a:rPr lang="en-US" dirty="0"/>
              <a:t>Data Debra </a:t>
            </a:r>
            <a:r>
              <a:rPr lang="en-US" dirty="0" err="1"/>
              <a:t>Borchardt</a:t>
            </a:r>
            <a:r>
              <a:rPr lang="en-US" dirty="0"/>
              <a:t>, Forbes Contributor</a:t>
            </a:r>
          </a:p>
        </p:txBody>
      </p:sp>
    </p:spTree>
    <p:extLst>
      <p:ext uri="{BB962C8B-B14F-4D97-AF65-F5344CB8AC3E}">
        <p14:creationId xmlns:p14="http://schemas.microsoft.com/office/powerpoint/2010/main" val="2134056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813731" y="2042719"/>
            <a:ext cx="10628853" cy="4247317"/>
          </a:xfrm>
          <a:prstGeom prst="rect">
            <a:avLst/>
          </a:prstGeom>
          <a:noFill/>
        </p:spPr>
        <p:txBody>
          <a:bodyPr wrap="square" rtlCol="0">
            <a:spAutoFit/>
          </a:bodyPr>
          <a:lstStyle/>
          <a:p>
            <a:r>
              <a:rPr lang="en-US" dirty="0"/>
              <a:t>Cannabis Industry Markets – Public Mandate</a:t>
            </a:r>
          </a:p>
          <a:p>
            <a:endParaRPr lang="en-US" dirty="0"/>
          </a:p>
          <a:p>
            <a:r>
              <a:rPr lang="en-US" dirty="0"/>
              <a:t>A recent survey found:</a:t>
            </a:r>
          </a:p>
          <a:p>
            <a:endParaRPr lang="en-US" dirty="0"/>
          </a:p>
          <a:p>
            <a:pPr marL="342900" indent="-342900">
              <a:buAutoNum type="arabicPeriod"/>
            </a:pPr>
            <a:r>
              <a:rPr lang="en-US" dirty="0"/>
              <a:t>Only 9% of people say Cannabis should be illegal.  It is generally believed that over 55% of people say it should be legalized, regulated and taxed. </a:t>
            </a:r>
          </a:p>
          <a:p>
            <a:pPr marL="342900" indent="-342900">
              <a:buAutoNum type="arabicPeriod"/>
            </a:pPr>
            <a:r>
              <a:rPr lang="en-US" dirty="0"/>
              <a:t>63% believe that the federal government should legalize Cannabis.</a:t>
            </a:r>
          </a:p>
          <a:p>
            <a:pPr marL="342900" indent="-342900">
              <a:buAutoNum type="arabicPeriod"/>
            </a:pPr>
            <a:r>
              <a:rPr lang="en-US" dirty="0"/>
              <a:t>86% believe that Cannabis has valid medical uses.</a:t>
            </a:r>
          </a:p>
          <a:p>
            <a:endParaRPr lang="en-US" dirty="0"/>
          </a:p>
          <a:p>
            <a:r>
              <a:rPr lang="en-US" dirty="0"/>
              <a:t>The 2016 Cannabis Legalization Initiatives found strong public demand: </a:t>
            </a:r>
          </a:p>
          <a:p>
            <a:r>
              <a:rPr lang="en-US" b="1" dirty="0"/>
              <a:t>The California initiative passed with 57.1%</a:t>
            </a:r>
            <a:r>
              <a:rPr lang="en-US" dirty="0"/>
              <a:t>; Nevada with 54.5%; Florida with 71.3%; ND at 63.8%. The average adult use vote was 53%; the average medical use passage vote was 62%.</a:t>
            </a:r>
          </a:p>
          <a:p>
            <a:endParaRPr lang="en-US" dirty="0"/>
          </a:p>
          <a:p>
            <a:r>
              <a:rPr lang="en-US" dirty="0"/>
              <a:t>New Frontier Data Research, 2017 Legal Marijuana Outlook Executive Summary Report, Full Circle Research National Survey of 1671 adults, Jan. 12, 15, 2017</a:t>
            </a:r>
          </a:p>
        </p:txBody>
      </p:sp>
    </p:spTree>
    <p:extLst>
      <p:ext uri="{BB962C8B-B14F-4D97-AF65-F5344CB8AC3E}">
        <p14:creationId xmlns:p14="http://schemas.microsoft.com/office/powerpoint/2010/main" val="2446217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a:extLst>
              <a:ext uri="{FF2B5EF4-FFF2-40B4-BE49-F238E27FC236}">
                <a16:creationId xmlns:a16="http://schemas.microsoft.com/office/drawing/2014/main" id="{6C21A8A9-DA2B-448D-A0A7-296E66638D7D}"/>
              </a:ext>
            </a:extLst>
          </p:cNvPr>
          <p:cNvPicPr>
            <a:picLocks noGrp="1" noChangeAspect="1"/>
          </p:cNvPicPr>
          <p:nvPr>
            <p:ph idx="1"/>
          </p:nvPr>
        </p:nvPicPr>
        <p:blipFill>
          <a:blip r:embed="rId2"/>
          <a:stretch>
            <a:fillRect/>
          </a:stretch>
        </p:blipFill>
        <p:spPr>
          <a:xfrm>
            <a:off x="1674942" y="225531"/>
            <a:ext cx="8345065" cy="1505160"/>
          </a:xfrm>
        </p:spPr>
      </p:pic>
      <p:sp>
        <p:nvSpPr>
          <p:cNvPr id="11" name="TextBox 10">
            <a:extLst>
              <a:ext uri="{FF2B5EF4-FFF2-40B4-BE49-F238E27FC236}">
                <a16:creationId xmlns:a16="http://schemas.microsoft.com/office/drawing/2014/main" id="{B013F69C-F90E-4D0B-A1B7-90C28E3F2C3E}"/>
              </a:ext>
            </a:extLst>
          </p:cNvPr>
          <p:cNvSpPr txBox="1"/>
          <p:nvPr/>
        </p:nvSpPr>
        <p:spPr>
          <a:xfrm>
            <a:off x="813731" y="2042719"/>
            <a:ext cx="10628853" cy="3693319"/>
          </a:xfrm>
          <a:prstGeom prst="rect">
            <a:avLst/>
          </a:prstGeom>
          <a:noFill/>
        </p:spPr>
        <p:txBody>
          <a:bodyPr wrap="square" rtlCol="0">
            <a:spAutoFit/>
          </a:bodyPr>
          <a:lstStyle/>
          <a:p>
            <a:r>
              <a:rPr lang="en-US" dirty="0"/>
              <a:t>Cannabis Industry Markets re JOB CREATION</a:t>
            </a:r>
          </a:p>
          <a:p>
            <a:r>
              <a:rPr lang="en-US" dirty="0"/>
              <a:t> </a:t>
            </a:r>
          </a:p>
          <a:p>
            <a:r>
              <a:rPr lang="en-US" u="sng" dirty="0"/>
              <a:t>The Colorado Jobs Example</a:t>
            </a:r>
            <a:r>
              <a:rPr lang="en-US" dirty="0"/>
              <a:t>:  It is reported that Colorado Cannabis created 18,000 jobs since adult use was legalized in 2014. Of the 18,000, 13,000 jobs are considered direct, full time employment. (FTE) This means that some 72% of jobs created are full time employment, and 28% are indirect or flow as a positive externality to the direct jobs. (70/30)</a:t>
            </a:r>
          </a:p>
          <a:p>
            <a:endParaRPr lang="en-US" dirty="0"/>
          </a:p>
          <a:p>
            <a:r>
              <a:rPr lang="en-US" u="sng" dirty="0"/>
              <a:t>National Industry Estimates</a:t>
            </a:r>
            <a:r>
              <a:rPr lang="en-US" dirty="0"/>
              <a:t>: It is estimated that </a:t>
            </a:r>
            <a:r>
              <a:rPr lang="en-US" b="1" dirty="0"/>
              <a:t>by 2020, Cannabis will create 283,422 new jobs </a:t>
            </a:r>
            <a:r>
              <a:rPr lang="en-US" dirty="0"/>
              <a:t>with 198,195 direct, and 45,590 indirect plus 39,636 induced jobs. Direct jobs break down to 35% retail, 22% administration, 16% manufacturing,15% management, and 12% agriculture.</a:t>
            </a:r>
          </a:p>
          <a:p>
            <a:endParaRPr lang="en-US" dirty="0"/>
          </a:p>
          <a:p>
            <a:r>
              <a:rPr lang="en-US" dirty="0"/>
              <a:t>New Frontier Data Research, 2017 Legal Marijuana Outlook Executive Summary Report, Marijuana Policy Group (MPG)</a:t>
            </a:r>
          </a:p>
        </p:txBody>
      </p:sp>
    </p:spTree>
    <p:extLst>
      <p:ext uri="{BB962C8B-B14F-4D97-AF65-F5344CB8AC3E}">
        <p14:creationId xmlns:p14="http://schemas.microsoft.com/office/powerpoint/2010/main" val="17652430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10363</TotalTime>
  <Words>2203</Words>
  <Application>Microsoft Office PowerPoint</Application>
  <PresentationFormat>Widescreen</PresentationFormat>
  <Paragraphs>143</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Wingdings 3</vt:lpstr>
      <vt:lpstr>Ion</vt:lpstr>
      <vt:lpstr>California Cannabis Coalition  for Model Industry Standards™</vt:lpstr>
      <vt:lpstr>PowerPoint Presentation</vt:lpstr>
      <vt:lpstr>Congressman Dana Rohrabacher’s Cannabis Amendment (2018) </vt:lpstr>
      <vt:lpstr>History of CMIS: Richard Rydstrom, Esq. is a practicing California Attorney with over 27 years experience. CMIS was established to help reconcile disparate interests to help resolve the Great Recession. Richard Rydstrom, Esq. was Chairman of CMIS Mortgage Coalition reconciling diverse disparate interests of the banks and the consumer borrowers in developing neutral solutions to the Great Recession of 2007, including the HAMP mortgage modification program with the U.S. Treasury and the foreclosure and consumer interest groups.  When the 110th Congress wanted a neutral analysis and congressional statement regarding the problems and solutions of the pre Great Recession, they chose Mr. Rydstrom. When the AFN banks, servicers and consumer groups wanted a formal explanation and speech regarding the first HAMP Mortgage Modification Program outline from President Obama and the U.S. Treasury, they chose Mr. Rydstrom. Rydstrom’s 110th Congressional Statement was termed the Bible for solutions to the Great Recession, by the CEO of AFN.  CMIS DC General Counsel was DICKSTEINShapiro; K Street, D.C.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Rydstrom</dc:creator>
  <cp:lastModifiedBy>Richard Rydstrom</cp:lastModifiedBy>
  <cp:revision>189</cp:revision>
  <dcterms:created xsi:type="dcterms:W3CDTF">2018-02-23T17:52:36Z</dcterms:created>
  <dcterms:modified xsi:type="dcterms:W3CDTF">2018-03-02T22:35:50Z</dcterms:modified>
</cp:coreProperties>
</file>